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386" r:id="rId2"/>
    <p:sldId id="441" r:id="rId3"/>
    <p:sldId id="456" r:id="rId4"/>
    <p:sldId id="257" r:id="rId5"/>
    <p:sldId id="262" r:id="rId6"/>
    <p:sldId id="261" r:id="rId7"/>
    <p:sldId id="266" r:id="rId8"/>
    <p:sldId id="269" r:id="rId9"/>
    <p:sldId id="277" r:id="rId10"/>
    <p:sldId id="282" r:id="rId11"/>
    <p:sldId id="314" r:id="rId12"/>
    <p:sldId id="315" r:id="rId13"/>
    <p:sldId id="325" r:id="rId14"/>
    <p:sldId id="447" r:id="rId15"/>
    <p:sldId id="364" r:id="rId16"/>
    <p:sldId id="428" r:id="rId17"/>
    <p:sldId id="442" r:id="rId18"/>
    <p:sldId id="399" r:id="rId19"/>
    <p:sldId id="417" r:id="rId20"/>
    <p:sldId id="423" r:id="rId21"/>
    <p:sldId id="443" r:id="rId22"/>
    <p:sldId id="452" r:id="rId23"/>
    <p:sldId id="457" r:id="rId24"/>
    <p:sldId id="45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59" autoAdjust="0"/>
    <p:restoredTop sz="94660"/>
  </p:normalViewPr>
  <p:slideViewPr>
    <p:cSldViewPr>
      <p:cViewPr varScale="1">
        <p:scale>
          <a:sx n="69" d="100"/>
          <a:sy n="69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72CDA-AF99-4C4D-8E00-B677F38309B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F64C9-BAB8-4458-A7CE-D5D49DF5F9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9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"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F4D0B6D-07AB-4219-8271-63D407BE7CEB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81E32BE-CB1E-4B76-8B9F-09C9BB75A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Click="0" advTm="2000">
    <p:dissolve/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714356"/>
            <a:ext cx="7858180" cy="52149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</a:rPr>
              <a:t>Medicinal Plants Cultivation under NAM</a:t>
            </a:r>
          </a:p>
          <a:p>
            <a:pPr algn="ctr"/>
            <a:r>
              <a:rPr lang="en-US" sz="3600" b="1" i="1" dirty="0" smtClean="0">
                <a:solidFill>
                  <a:srgbClr val="00B050"/>
                </a:solidFill>
              </a:rPr>
              <a:t>SMPB HIMACHAL PRADESH </a:t>
            </a:r>
          </a:p>
          <a:p>
            <a:pPr algn="ctr"/>
            <a:r>
              <a:rPr lang="en-US" sz="3600" b="1" i="1" dirty="0" smtClean="0">
                <a:solidFill>
                  <a:srgbClr val="00B050"/>
                </a:solidFill>
              </a:rPr>
              <a:t>FINANCIAL YEAR  2019-20</a:t>
            </a:r>
          </a:p>
          <a:p>
            <a:pPr algn="ctr"/>
            <a:r>
              <a:rPr lang="en-US" sz="3600" b="1" i="1" dirty="0" smtClean="0">
                <a:solidFill>
                  <a:srgbClr val="00B050"/>
                </a:solidFill>
              </a:rPr>
              <a:t> </a:t>
            </a:r>
            <a:endParaRPr lang="en-US" sz="36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 advClick="0" advTm="1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FORMATION DATE – 22/10/19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2143116"/>
            <a:ext cx="7772400" cy="150019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IN" sz="6000" dirty="0" smtClean="0"/>
              <a:t>          </a:t>
            </a:r>
            <a:r>
              <a:rPr lang="en-IN" sz="6000" b="1" dirty="0" smtClean="0">
                <a:solidFill>
                  <a:srgbClr val="FF0000"/>
                </a:solidFill>
              </a:rPr>
              <a:t>MPC  -  SHG   </a:t>
            </a:r>
            <a:r>
              <a:rPr lang="en-IN" sz="4800" b="1" dirty="0" smtClean="0">
                <a:solidFill>
                  <a:srgbClr val="FF0000"/>
                </a:solidFill>
              </a:rPr>
              <a:t>   </a:t>
            </a:r>
            <a:r>
              <a:rPr lang="en-IN" sz="6000" b="1" dirty="0" smtClean="0">
                <a:solidFill>
                  <a:srgbClr val="FF0000"/>
                </a:solidFill>
              </a:rPr>
              <a:t>             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1201_120056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1223_1343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785794"/>
            <a:ext cx="85725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solidFill>
                  <a:srgbClr val="00B050"/>
                </a:solidFill>
                <a:latin typeface="Arial Black" pitchFamily="34" charset="0"/>
              </a:rPr>
              <a:t>PROGRESS  REPORT  CONCERNING  ACTIVITIES  </a:t>
            </a:r>
          </a:p>
          <a:p>
            <a:pPr algn="ctr"/>
            <a:endParaRPr lang="en-IN" sz="32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IN" sz="2800" b="1" i="1" dirty="0" smtClean="0">
                <a:solidFill>
                  <a:srgbClr val="C00000"/>
                </a:solidFill>
                <a:latin typeface="Arial Black" pitchFamily="34" charset="0"/>
              </a:rPr>
              <a:t>W.E.F. – 30/04/2019 ONWARDS</a:t>
            </a:r>
          </a:p>
          <a:p>
            <a:pPr algn="ctr"/>
            <a:endParaRPr lang="en-IN" sz="32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n-IN" sz="32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WORKING SPHERE  </a:t>
            </a:r>
            <a:endParaRPr lang="en-IN" sz="2800" b="1" i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en-IN" sz="2800" b="1" i="1" dirty="0" smtClean="0">
                <a:solidFill>
                  <a:srgbClr val="00B050"/>
                </a:solidFill>
                <a:latin typeface="Arial Black" pitchFamily="34" charset="0"/>
              </a:rPr>
              <a:t>SURROUNDING AREA OF AHC DALOH  SUBDIVISION DEHRA TEHSIL KHUNDIAN DISTT. KANGRA H.P</a:t>
            </a:r>
            <a:endParaRPr lang="en-US" sz="2800" b="1" i="1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91224_103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0-06-03 at 4.47.46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48680"/>
            <a:ext cx="8712967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0000"/>
                </a:solidFill>
              </a:rPr>
              <a:t>CHALLENGES ENCOUNTRED</a:t>
            </a:r>
          </a:p>
          <a:p>
            <a:pPr algn="ctr"/>
            <a:endParaRPr lang="en-US" sz="2800" u="sng" dirty="0" smtClean="0"/>
          </a:p>
          <a:p>
            <a:pPr algn="ctr"/>
            <a:r>
              <a:rPr lang="en-US" sz="3200" dirty="0" smtClean="0">
                <a:solidFill>
                  <a:srgbClr val="00B0F0"/>
                </a:solidFill>
              </a:rPr>
              <a:t>Crop not thrived well- </a:t>
            </a:r>
            <a:r>
              <a:rPr lang="en-US" sz="3200" dirty="0" err="1" smtClean="0">
                <a:solidFill>
                  <a:srgbClr val="00B0F0"/>
                </a:solidFill>
              </a:rPr>
              <a:t>P.Reasons</a:t>
            </a:r>
            <a:endParaRPr lang="en-US" sz="3200" dirty="0" smtClean="0">
              <a:solidFill>
                <a:srgbClr val="00B0F0"/>
              </a:solidFill>
            </a:endParaRPr>
          </a:p>
          <a:p>
            <a:pPr algn="ctr"/>
            <a:endParaRPr lang="en-US" sz="2800" u="sng" dirty="0" smtClean="0"/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Damage during transportations 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elay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transplantation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Dearth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of care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Adaptability issues  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Lack of knowledge /  awareness 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Lack of  Training for medicinal farming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Uncertain forward and backward linkages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Lack of medicinal plants nursery nearby  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55554"/>
      </p:ext>
    </p:extLst>
  </p:cSld>
  <p:clrMapOvr>
    <a:masterClrMapping/>
  </p:clrMapOvr>
  <p:transition spd="med" advClick="0" advTm="2000">
    <p:dissolve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0-06-03 at 4.58.07 PM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4775"/>
            <a:ext cx="6858000" cy="664845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1124744"/>
            <a:ext cx="71287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FF0000"/>
                </a:solidFill>
              </a:rPr>
              <a:t>August 2019</a:t>
            </a:r>
          </a:p>
          <a:p>
            <a:r>
              <a:rPr lang="en-US" sz="2800" dirty="0" smtClean="0"/>
              <a:t>	1)  Total  </a:t>
            </a:r>
            <a:r>
              <a:rPr lang="en-US" sz="2800" dirty="0"/>
              <a:t>19 </a:t>
            </a:r>
            <a:r>
              <a:rPr lang="en-US" sz="2800" dirty="0" smtClean="0"/>
              <a:t>farmers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2)  Five </a:t>
            </a:r>
            <a:r>
              <a:rPr lang="en-US" sz="2800" dirty="0"/>
              <a:t>clusters </a:t>
            </a:r>
          </a:p>
          <a:p>
            <a:r>
              <a:rPr lang="en-US" sz="2800" dirty="0" smtClean="0"/>
              <a:t>	3) Seven </a:t>
            </a:r>
            <a:r>
              <a:rPr lang="en-US" sz="2800" dirty="0"/>
              <a:t>villages. </a:t>
            </a:r>
            <a:endParaRPr lang="en-US" sz="280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Financial </a:t>
            </a:r>
            <a:r>
              <a:rPr lang="en-US" sz="2800" dirty="0">
                <a:solidFill>
                  <a:schemeClr val="accent1"/>
                </a:solidFill>
              </a:rPr>
              <a:t>aid from the </a:t>
            </a:r>
            <a:r>
              <a:rPr lang="en-US" sz="2800" dirty="0" err="1">
                <a:solidFill>
                  <a:schemeClr val="accent1"/>
                </a:solidFill>
              </a:rPr>
              <a:t>Ayush</a:t>
            </a:r>
            <a:r>
              <a:rPr lang="en-US" sz="2800" dirty="0">
                <a:solidFill>
                  <a:schemeClr val="accent1"/>
                </a:solidFill>
              </a:rPr>
              <a:t> department </a:t>
            </a:r>
            <a:r>
              <a:rPr lang="en-US" sz="2800" dirty="0" smtClean="0">
                <a:solidFill>
                  <a:schemeClr val="accent1"/>
                </a:solidFill>
              </a:rPr>
              <a:t> through SMPB.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</a:rPr>
              <a:t>Cultivation </a:t>
            </a:r>
            <a:r>
              <a:rPr lang="en-US" sz="2800" dirty="0">
                <a:solidFill>
                  <a:schemeClr val="accent1"/>
                </a:solidFill>
              </a:rPr>
              <a:t>of </a:t>
            </a:r>
            <a:r>
              <a:rPr lang="en-US" sz="2800" dirty="0" smtClean="0">
                <a:solidFill>
                  <a:schemeClr val="accent1"/>
                </a:solidFill>
              </a:rPr>
              <a:t>  </a:t>
            </a:r>
          </a:p>
          <a:p>
            <a:pPr lvl="1"/>
            <a:r>
              <a:rPr lang="en-US" sz="2800" dirty="0" smtClean="0">
                <a:solidFill>
                  <a:schemeClr val="accent1"/>
                </a:solidFill>
              </a:rPr>
              <a:t>	</a:t>
            </a:r>
            <a:r>
              <a:rPr lang="en-US" sz="2800" dirty="0" smtClean="0"/>
              <a:t>2C  </a:t>
            </a:r>
            <a:r>
              <a:rPr lang="en-US" sz="2800" dirty="0" err="1" smtClean="0"/>
              <a:t>Tulsi</a:t>
            </a:r>
            <a:r>
              <a:rPr lang="en-US" sz="2800" dirty="0" smtClean="0"/>
              <a:t>,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1C  </a:t>
            </a:r>
            <a:r>
              <a:rPr lang="en-US" sz="2800" dirty="0" err="1" smtClean="0"/>
              <a:t>Ashwagandha</a:t>
            </a:r>
            <a:r>
              <a:rPr lang="en-US" sz="2800" dirty="0" smtClean="0"/>
              <a:t>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2C </a:t>
            </a:r>
            <a:r>
              <a:rPr lang="en-US" sz="2800" dirty="0" err="1"/>
              <a:t>S</a:t>
            </a:r>
            <a:r>
              <a:rPr lang="en-US" sz="2800" dirty="0" err="1" smtClean="0"/>
              <a:t>arpagadha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8144737"/>
      </p:ext>
    </p:extLst>
  </p:cSld>
  <p:clrMapOvr>
    <a:masterClrMapping/>
  </p:clrMapOvr>
  <p:transition spd="med" advClick="0" advTm="2000">
    <p:dissolve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670</TotalTime>
  <Words>86</Words>
  <Application>Microsoft Office PowerPoint</Application>
  <PresentationFormat>On-screen Show (4:3)</PresentationFormat>
  <Paragraphs>33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FORMATION DATE – 22/10/19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Shree Ram</cp:lastModifiedBy>
  <cp:revision>68</cp:revision>
  <dcterms:created xsi:type="dcterms:W3CDTF">2019-12-30T13:51:26Z</dcterms:created>
  <dcterms:modified xsi:type="dcterms:W3CDTF">2024-01-10T16:08:07Z</dcterms:modified>
</cp:coreProperties>
</file>