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46"/>
  </p:notesMasterIdLst>
  <p:sldIdLst>
    <p:sldId id="329" r:id="rId2"/>
    <p:sldId id="347" r:id="rId3"/>
    <p:sldId id="343" r:id="rId4"/>
    <p:sldId id="256" r:id="rId5"/>
    <p:sldId id="266" r:id="rId6"/>
    <p:sldId id="320" r:id="rId7"/>
    <p:sldId id="337" r:id="rId8"/>
    <p:sldId id="328" r:id="rId9"/>
    <p:sldId id="280" r:id="rId10"/>
    <p:sldId id="352" r:id="rId11"/>
    <p:sldId id="351" r:id="rId12"/>
    <p:sldId id="353" r:id="rId13"/>
    <p:sldId id="432" r:id="rId14"/>
    <p:sldId id="325" r:id="rId15"/>
    <p:sldId id="269" r:id="rId16"/>
    <p:sldId id="270" r:id="rId17"/>
    <p:sldId id="356" r:id="rId18"/>
    <p:sldId id="357" r:id="rId19"/>
    <p:sldId id="359" r:id="rId20"/>
    <p:sldId id="455" r:id="rId21"/>
    <p:sldId id="364" r:id="rId22"/>
    <p:sldId id="366" r:id="rId23"/>
    <p:sldId id="367" r:id="rId24"/>
    <p:sldId id="435" r:id="rId25"/>
    <p:sldId id="363" r:id="rId26"/>
    <p:sldId id="421" r:id="rId27"/>
    <p:sldId id="410" r:id="rId28"/>
    <p:sldId id="384" r:id="rId29"/>
    <p:sldId id="383" r:id="rId30"/>
    <p:sldId id="422" r:id="rId31"/>
    <p:sldId id="402" r:id="rId32"/>
    <p:sldId id="324" r:id="rId33"/>
    <p:sldId id="427" r:id="rId34"/>
    <p:sldId id="429" r:id="rId35"/>
    <p:sldId id="260" r:id="rId36"/>
    <p:sldId id="428" r:id="rId37"/>
    <p:sldId id="423" r:id="rId38"/>
    <p:sldId id="424" r:id="rId39"/>
    <p:sldId id="387" r:id="rId40"/>
    <p:sldId id="390" r:id="rId41"/>
    <p:sldId id="392" r:id="rId42"/>
    <p:sldId id="398" r:id="rId43"/>
    <p:sldId id="400" r:id="rId44"/>
    <p:sldId id="44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971A-F3FC-4467-8291-3564C6BFD734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3C6D-F76C-4FC6-BAA5-86E2D48DB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0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5740"/>
      </p:ext>
    </p:extLst>
  </p:cSld>
  <p:clrMapOvr>
    <a:masterClrMapping/>
  </p:clrMapOvr>
  <p:transition spd="med" advTm="2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CB95B9-A5B6-48EE-8AF0-E4362368DE7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D107C-1610-4669-AB44-CAADEB78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ransition spd="med" advTm="2000">
    <p:dissolve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0" y="1039526"/>
            <a:ext cx="101415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MEDICINAL PLANTS </a:t>
            </a:r>
            <a:r>
              <a:rPr lang="en-IN" sz="4800" b="1" dirty="0" smtClean="0"/>
              <a:t>CULTIVATION </a:t>
            </a:r>
            <a:r>
              <a:rPr lang="en-IN" sz="4800" b="1" i="1" dirty="0"/>
              <a:t>YEAR 2020-21</a:t>
            </a:r>
            <a:endParaRPr lang="en-US" sz="4800" b="1" i="1" dirty="0"/>
          </a:p>
          <a:p>
            <a:pPr algn="ctr"/>
            <a:endParaRPr lang="en-IN" sz="4800" b="1" dirty="0" smtClean="0"/>
          </a:p>
          <a:p>
            <a:pPr algn="ctr"/>
            <a:r>
              <a:rPr lang="en-IN" sz="3600" b="1" i="1" dirty="0" smtClean="0">
                <a:solidFill>
                  <a:schemeClr val="accent1">
                    <a:lumMod val="75000"/>
                  </a:schemeClr>
                </a:solidFill>
              </a:rPr>
              <a:t>UNDER  </a:t>
            </a:r>
            <a:r>
              <a:rPr lang="en-IN" sz="3600" b="1" i="1" dirty="0" smtClean="0">
                <a:solidFill>
                  <a:schemeClr val="accent1">
                    <a:lumMod val="75000"/>
                  </a:schemeClr>
                </a:solidFill>
              </a:rPr>
              <a:t>MANREGA SAMAGAR</a:t>
            </a:r>
          </a:p>
          <a:p>
            <a:pPr algn="ctr"/>
            <a:r>
              <a:rPr lang="en-IN" sz="3600" b="1" u="sng" dirty="0" smtClean="0">
                <a:latin typeface="Arial" pitchFamily="34" charset="0"/>
                <a:cs typeface="Arial" pitchFamily="34" charset="0"/>
              </a:rPr>
              <a:t>DEHRA </a:t>
            </a:r>
            <a:r>
              <a:rPr lang="en-IN" sz="3600" b="1" u="sng" dirty="0" smtClean="0">
                <a:latin typeface="Arial" pitchFamily="34" charset="0"/>
                <a:cs typeface="Arial" pitchFamily="34" charset="0"/>
              </a:rPr>
              <a:t>BLOCK </a:t>
            </a:r>
          </a:p>
          <a:p>
            <a:pPr algn="ctr"/>
            <a:endParaRPr lang="en-IN" sz="3600" b="1" i="1" dirty="0" smtClean="0"/>
          </a:p>
          <a:p>
            <a:pPr algn="ctr"/>
            <a:r>
              <a:rPr lang="en-IN" sz="3600" b="1" i="1" dirty="0" smtClean="0">
                <a:solidFill>
                  <a:schemeClr val="accent1">
                    <a:lumMod val="75000"/>
                  </a:schemeClr>
                </a:solidFill>
              </a:rPr>
              <a:t>ACTIVITIES </a:t>
            </a:r>
            <a:r>
              <a:rPr lang="en-IN" sz="3600" b="1" i="1" dirty="0" smtClean="0">
                <a:solidFill>
                  <a:schemeClr val="accent1">
                    <a:lumMod val="75000"/>
                  </a:schemeClr>
                </a:solidFill>
              </a:rPr>
              <a:t>DURING </a:t>
            </a:r>
            <a:r>
              <a:rPr lang="en-IN" sz="4800" i="1" dirty="0" smtClean="0">
                <a:solidFill>
                  <a:srgbClr val="C00000"/>
                </a:solidFill>
              </a:rPr>
              <a:t>CORONA </a:t>
            </a:r>
            <a:r>
              <a:rPr lang="en-IN" sz="4800" i="1" dirty="0" smtClean="0">
                <a:solidFill>
                  <a:srgbClr val="C00000"/>
                </a:solidFill>
              </a:rPr>
              <a:t>PANDEMIC    </a:t>
            </a:r>
            <a:endParaRPr lang="en-IN" sz="54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44785"/>
      </p:ext>
    </p:extLst>
  </p:cSld>
  <p:clrMapOvr>
    <a:masterClrMapping/>
  </p:clrMapOvr>
  <p:transition spd="med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1 at 9.16.36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" y="381000"/>
            <a:ext cx="10809171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1 at 9.16.37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5" y="381000"/>
            <a:ext cx="10732168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1 at 9.16.3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07" y="381000"/>
            <a:ext cx="10164278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3 at 7.24.56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25" y="381000"/>
            <a:ext cx="10549289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4" y="644577"/>
            <a:ext cx="107095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ACTIVITIES PERTAINING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ctr"/>
            <a:endParaRPr lang="en-US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ZERO BUDGET/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AGR. PRACTICES </a:t>
            </a:r>
            <a:endParaRPr lang="en-US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MPC  CULTIVATION  </a:t>
            </a:r>
            <a:endParaRPr lang="en-US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77029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52661007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" y="385011"/>
            <a:ext cx="11261558" cy="6073541"/>
          </a:xfrm>
        </p:spPr>
      </p:pic>
    </p:spTree>
    <p:extLst>
      <p:ext uri="{BB962C8B-B14F-4D97-AF65-F5344CB8AC3E}">
        <p14:creationId xmlns:p14="http://schemas.microsoft.com/office/powerpoint/2010/main" val="3181896026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808-WA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77" y="381000"/>
            <a:ext cx="10299031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808-WA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81" y="770021"/>
            <a:ext cx="9885145" cy="5428647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808-WA0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4" y="644893"/>
            <a:ext cx="10231656" cy="5794408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3" y="360218"/>
            <a:ext cx="11388436" cy="53617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smtClean="0">
                <a:solidFill>
                  <a:srgbClr val="FFFF00"/>
                </a:solidFill>
              </a:rPr>
              <a:t/>
            </a:r>
            <a:br>
              <a:rPr lang="en-US" sz="4000" i="1" dirty="0" smtClean="0">
                <a:solidFill>
                  <a:srgbClr val="FFFF00"/>
                </a:solidFill>
              </a:rPr>
            </a:br>
            <a:r>
              <a:rPr lang="en-US" sz="4000" i="1" dirty="0">
                <a:solidFill>
                  <a:srgbClr val="FFFF00"/>
                </a:solidFill>
              </a:rPr>
              <a:t/>
            </a:r>
            <a:br>
              <a:rPr lang="en-US" sz="4000" i="1" dirty="0">
                <a:solidFill>
                  <a:srgbClr val="FFFF00"/>
                </a:solidFill>
              </a:rPr>
            </a:br>
            <a:r>
              <a:rPr lang="en-US" sz="4000" i="1" dirty="0" smtClean="0">
                <a:solidFill>
                  <a:srgbClr val="FFFF00"/>
                </a:solidFill>
              </a:rPr>
              <a:t/>
            </a:r>
            <a:br>
              <a:rPr lang="en-US" sz="4000" i="1" dirty="0" smtClean="0">
                <a:solidFill>
                  <a:srgbClr val="FFFF00"/>
                </a:solidFill>
              </a:rPr>
            </a:br>
            <a:r>
              <a:rPr lang="en-US" sz="4000" i="1" dirty="0" smtClean="0">
                <a:solidFill>
                  <a:srgbClr val="FFFF00"/>
                </a:solidFill>
              </a:rPr>
              <a:t>INITIATIVE FOR LOCAL </a:t>
            </a:r>
            <a:r>
              <a:rPr lang="en-US" sz="4000" i="1" dirty="0" smtClean="0">
                <a:solidFill>
                  <a:srgbClr val="FFFF00"/>
                </a:solidFill>
              </a:rPr>
              <a:t>MEDICINAL PLANT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NURSERIES</a:t>
            </a:r>
            <a:br>
              <a:rPr lang="en-US" sz="4000" i="1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0000"/>
                </a:solidFill>
              </a:rPr>
              <a:t>SPECIES GROWN:- </a:t>
            </a:r>
            <a:r>
              <a:rPr lang="en-US" sz="3600" i="1" dirty="0" smtClean="0">
                <a:solidFill>
                  <a:srgbClr val="00B0F0"/>
                </a:solidFill>
              </a:rPr>
              <a:t>TULSI,ASHAWAGANDHA,SHATAWER,MORINGA</a:t>
            </a:r>
            <a:br>
              <a:rPr lang="en-US" sz="3600" i="1" dirty="0" smtClean="0">
                <a:solidFill>
                  <a:srgbClr val="00B0F0"/>
                </a:solidFill>
              </a:rPr>
            </a:br>
            <a:r>
              <a:rPr lang="en-US" sz="3600" i="1" dirty="0" smtClean="0">
                <a:solidFill>
                  <a:srgbClr val="C00000"/>
                </a:solidFill>
              </a:rPr>
              <a:t>SEED RECEIVED:- </a:t>
            </a:r>
            <a:r>
              <a:rPr lang="en-US" sz="3600" i="1" dirty="0" smtClean="0">
                <a:solidFill>
                  <a:srgbClr val="00B0F0"/>
                </a:solidFill>
              </a:rPr>
              <a:t>RIISM-NMPB NR1 J-NAGAR</a:t>
            </a:r>
            <a:br>
              <a:rPr lang="en-US" sz="3600" i="1" dirty="0" smtClean="0">
                <a:solidFill>
                  <a:srgbClr val="00B0F0"/>
                </a:solidFill>
              </a:rPr>
            </a:br>
            <a:r>
              <a:rPr lang="en-US" sz="3600" i="1" dirty="0" smtClean="0">
                <a:solidFill>
                  <a:srgbClr val="00B0F0"/>
                </a:solidFill>
              </a:rPr>
              <a:t/>
            </a:r>
            <a:br>
              <a:rPr lang="en-US" sz="3600" i="1" dirty="0" smtClean="0">
                <a:solidFill>
                  <a:srgbClr val="00B0F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NURSERIES NO.4</a:t>
            </a:r>
            <a:br>
              <a:rPr lang="en-US" sz="3600" i="1" dirty="0" smtClean="0">
                <a:solidFill>
                  <a:srgbClr val="FFFF00"/>
                </a:solidFill>
              </a:rPr>
            </a:br>
            <a:r>
              <a:rPr lang="hi-IN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अमर </a:t>
            </a:r>
            <a:r>
              <a:rPr lang="hi-IN" sz="3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स्वदेशी आयुर्वेदिक </a:t>
            </a:r>
            <a:r>
              <a:rPr lang="hi-IN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नर्सरी</a:t>
            </a:r>
            <a:r>
              <a:rPr lang="en-US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hi-IN" sz="3100" dirty="0">
                <a:latin typeface="Arial Black" panose="020B0A04020102020204" pitchFamily="34" charset="0"/>
              </a:rPr>
              <a:t> </a:t>
            </a:r>
            <a:r>
              <a:rPr lang="hi-IN" sz="2700" dirty="0">
                <a:latin typeface="Arial Black" panose="020B0A04020102020204" pitchFamily="34" charset="0"/>
              </a:rPr>
              <a:t>धनोट तहसील ज्वालामुखी</a:t>
            </a:r>
            <a:r>
              <a:rPr lang="hi-IN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r>
              <a:rPr lang="hi-IN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लक्ष्मी </a:t>
            </a:r>
            <a:r>
              <a:rPr lang="hi-IN" sz="3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औषधीय </a:t>
            </a:r>
            <a:r>
              <a:rPr lang="hi-IN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नर्सरी</a:t>
            </a:r>
            <a:r>
              <a:rPr lang="en-US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hi-IN" sz="3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i-IN" sz="27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सियालकड</a:t>
            </a:r>
            <a:r>
              <a:rPr lang="hi-IN" sz="2700" dirty="0">
                <a:solidFill>
                  <a:schemeClr val="tx2"/>
                </a:solidFill>
                <a:latin typeface="Arial Black" panose="020B0A04020102020204" pitchFamily="34" charset="0"/>
              </a:rPr>
              <a:t>, तहसील खुड़िया</a:t>
            </a:r>
            <a:r>
              <a:rPr lang="en-US" sz="27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br>
              <a:rPr lang="en-US" sz="27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i-IN" sz="3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सोमा </a:t>
            </a:r>
            <a:r>
              <a:rPr lang="hi-IN" sz="3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आयुर्वेदिक नर्सरी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hi-IN" sz="2700" dirty="0" smtClean="0"/>
              <a:t>गगरुही </a:t>
            </a:r>
            <a:r>
              <a:rPr lang="hi-IN" sz="2700" dirty="0"/>
              <a:t>, तहसील ज्वालामुखी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i-IN" sz="3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ग्रीन </a:t>
            </a:r>
            <a:r>
              <a:rPr lang="hi-IN" sz="3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गार्डियन </a:t>
            </a:r>
            <a:r>
              <a:rPr lang="en-US" sz="3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hi-IN" sz="2700" dirty="0" smtClean="0"/>
              <a:t>घलौर तहसील </a:t>
            </a:r>
            <a:r>
              <a:rPr lang="hi-IN" sz="2700" dirty="0"/>
              <a:t>ज्वालामुखी</a:t>
            </a:r>
            <a:r>
              <a:rPr lang="en-US" sz="2700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700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hi-IN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hi-IN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i="1" dirty="0">
                <a:solidFill>
                  <a:srgbClr val="00B0F0"/>
                </a:solidFill>
              </a:rPr>
              <a:t/>
            </a:r>
            <a:br>
              <a:rPr lang="en-US" sz="3600" i="1" dirty="0">
                <a:solidFill>
                  <a:srgbClr val="00B0F0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88472" y="2708564"/>
            <a:ext cx="10363200" cy="2722418"/>
          </a:xfrm>
        </p:spPr>
        <p:txBody>
          <a:bodyPr/>
          <a:lstStyle/>
          <a:p>
            <a:pPr marL="342900" indent="-342900" algn="ctr"/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Through Distt. Administration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solidFill>
                  <a:srgbClr val="FFFF00"/>
                </a:solidFill>
              </a:rPr>
              <a:t>From RD </a:t>
            </a:r>
            <a:r>
              <a:rPr lang="en-US" sz="2800" dirty="0">
                <a:solidFill>
                  <a:srgbClr val="FFFF00"/>
                </a:solidFill>
              </a:rPr>
              <a:t>DEPTT. </a:t>
            </a:r>
            <a:r>
              <a:rPr lang="en-US" sz="2800" dirty="0"/>
              <a:t>- Only </a:t>
            </a:r>
            <a:r>
              <a:rPr lang="en-US" sz="2800" dirty="0" err="1"/>
              <a:t>Labour</a:t>
            </a:r>
            <a:r>
              <a:rPr lang="en-US" sz="2800" dirty="0"/>
              <a:t> </a:t>
            </a:r>
            <a:r>
              <a:rPr lang="en-US" sz="2800" dirty="0" smtClean="0"/>
              <a:t>component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From AYUSH DEPTT. 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smtClean="0"/>
              <a:t>Technical </a:t>
            </a:r>
            <a:r>
              <a:rPr lang="en-US" sz="2800" dirty="0"/>
              <a:t>support  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63782" y="576349"/>
            <a:ext cx="10363200" cy="1598816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INITIATION  OF  CONVERGENCE  FOR  CULITIVATON  UNDER MNREGA  SAMAGAR </a:t>
            </a:r>
          </a:p>
        </p:txBody>
      </p:sp>
    </p:spTree>
    <p:extLst>
      <p:ext uri="{BB962C8B-B14F-4D97-AF65-F5344CB8AC3E}">
        <p14:creationId xmlns:p14="http://schemas.microsoft.com/office/powerpoint/2010/main" val="3649652596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1024-WA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34" y="529389"/>
            <a:ext cx="9760017" cy="5986913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1024-WA00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91" y="381000"/>
            <a:ext cx="9278753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03-WA00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438150"/>
            <a:ext cx="8128000" cy="59817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01.45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3" y="381000"/>
            <a:ext cx="10048774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1204-WA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175" y="0"/>
            <a:ext cx="8961120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11.33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29" y="381000"/>
            <a:ext cx="10029525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7.59.38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48" y="127000"/>
            <a:ext cx="10520413" cy="6466305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1027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74" y="0"/>
            <a:ext cx="3638350" cy="6718434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30-WA0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6-03 at 6.44.11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6" y="317634"/>
            <a:ext cx="11405937" cy="6266046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7.59.13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11.4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838418"/>
            <a:ext cx="113468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ACTIVITES PERTAINING </a:t>
            </a:r>
          </a:p>
          <a:p>
            <a:pPr algn="ctr"/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endParaRPr lang="en-US" sz="6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ADDITION </a:t>
            </a:r>
            <a:endParaRPr lang="en-US" sz="6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FARMER’S PRODUCE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4005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09 at 11.24.59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15" y="0"/>
            <a:ext cx="7267073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05.02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198" y="0"/>
            <a:ext cx="7469204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" y="385010"/>
            <a:ext cx="11502189" cy="6217921"/>
          </a:xfrm>
        </p:spPr>
      </p:pic>
    </p:spTree>
    <p:extLst>
      <p:ext uri="{BB962C8B-B14F-4D97-AF65-F5344CB8AC3E}">
        <p14:creationId xmlns:p14="http://schemas.microsoft.com/office/powerpoint/2010/main" val="766405300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01.09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099" y="0"/>
            <a:ext cx="5688530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7.54.34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65" y="567891"/>
            <a:ext cx="9625263" cy="5900286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03.28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381000"/>
            <a:ext cx="9567512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25-WA0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36884"/>
            <a:ext cx="11338560" cy="6179419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" y="356135"/>
            <a:ext cx="11444438" cy="62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12191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25-WA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2" y="529389"/>
            <a:ext cx="11357810" cy="5929163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925-WA0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6" y="413886"/>
            <a:ext cx="11146055" cy="6131293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1103-WA0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6" y="394636"/>
            <a:ext cx="11328935" cy="6150544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12-12 at 8.10.31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695" y="0"/>
            <a:ext cx="7084193" cy="6858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2-24 at 7.31.02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01" y="381000"/>
            <a:ext cx="10010274" cy="6096000"/>
          </a:xfrm>
          <a:prstGeom prst="rect">
            <a:avLst/>
          </a:prstGeom>
        </p:spPr>
      </p:pic>
    </p:spTree>
  </p:cSld>
  <p:clrMapOvr>
    <a:masterClrMapping/>
  </p:clrMapOvr>
  <p:transition spd="med" advTm="2000">
    <p:dissolv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" y="365760"/>
            <a:ext cx="11444438" cy="6227545"/>
          </a:xfrm>
        </p:spPr>
      </p:pic>
    </p:spTree>
    <p:extLst>
      <p:ext uri="{BB962C8B-B14F-4D97-AF65-F5344CB8AC3E}">
        <p14:creationId xmlns:p14="http://schemas.microsoft.com/office/powerpoint/2010/main" val="2933902322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" y="413886"/>
            <a:ext cx="11328935" cy="6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1072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35" y="0"/>
            <a:ext cx="821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2429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9410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 </a:t>
            </a:r>
            <a:r>
              <a:rPr lang="en-US" sz="7200" b="1" dirty="0" smtClean="0">
                <a:solidFill>
                  <a:srgbClr val="FFFF00"/>
                </a:solidFill>
              </a:rPr>
              <a:t>PLANTATION ACTIVITES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 ON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 FARMERS FIELDS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US" sz="8000" b="1" dirty="0" smtClean="0"/>
          </a:p>
          <a:p>
            <a:r>
              <a:rPr lang="en-US" sz="8000" b="1" dirty="0" smtClean="0"/>
              <a:t>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027782419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3" y="0"/>
            <a:ext cx="9066997" cy="6857999"/>
          </a:xfrm>
        </p:spPr>
      </p:pic>
    </p:spTree>
    <p:extLst>
      <p:ext uri="{BB962C8B-B14F-4D97-AF65-F5344CB8AC3E}">
        <p14:creationId xmlns:p14="http://schemas.microsoft.com/office/powerpoint/2010/main" val="2208416854"/>
      </p:ext>
    </p:extLst>
  </p:cSld>
  <p:clrMapOvr>
    <a:masterClrMapping/>
  </p:clrMapOvr>
  <p:transition spd="med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746</TotalTime>
  <Words>54</Words>
  <Application>Microsoft Office PowerPoint</Application>
  <PresentationFormat>Custom</PresentationFormat>
  <Paragraphs>25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PowerPoint Presentation</vt:lpstr>
      <vt:lpstr>   INITIATIVE FOR LOCAL MEDICINAL PLANT  NURSERIES SPECIES GROWN:- TULSI,ASHAWAGANDHA,SHATAWER,MORINGA SEED RECEIVED:- RIISM-NMPB NR1 J-NAGAR  NURSERIES NO.4 अमर स्वदेशी आयुर्वेदिक नर्सरी, धनोट तहसील ज्वालामुखी  लक्ष्मी औषधीय नर्सरी, सियालकड, तहसील खुड़िया  सोमा आयुर्वेदिक नर्सरी ,गगरुही , तहसील ज्वालामुखी  ग्रीन गार्डियन , घलौर तहसील ज्वालामुखी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Through Distt. Administration   From RD DEPTT. - Only Labour component  From AYUSH DEPTT. - Technical support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DayalPreet</dc:creator>
  <cp:lastModifiedBy>Shree Ram</cp:lastModifiedBy>
  <cp:revision>166</cp:revision>
  <dcterms:created xsi:type="dcterms:W3CDTF">2020-07-13T14:11:37Z</dcterms:created>
  <dcterms:modified xsi:type="dcterms:W3CDTF">2024-01-10T16:59:00Z</dcterms:modified>
</cp:coreProperties>
</file>